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9" r:id="rId3"/>
    <p:sldId id="345" r:id="rId4"/>
    <p:sldId id="376" r:id="rId5"/>
    <p:sldId id="347" r:id="rId6"/>
    <p:sldId id="343" r:id="rId7"/>
    <p:sldId id="371" r:id="rId8"/>
    <p:sldId id="372" r:id="rId9"/>
    <p:sldId id="370" r:id="rId10"/>
    <p:sldId id="360" r:id="rId11"/>
    <p:sldId id="373" r:id="rId12"/>
    <p:sldId id="375" r:id="rId13"/>
    <p:sldId id="374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51" r:id="rId23"/>
    <p:sldId id="3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316" autoAdjust="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6CFED-C05F-4786-AE55-572D20B33EC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EFCE1234-C783-4CCB-8E38-C1A27C100F38}">
      <dgm:prSet phldrT="[Text]" custT="1"/>
      <dgm:spPr/>
      <dgm:t>
        <a:bodyPr/>
        <a:lstStyle/>
        <a:p>
          <a:pPr rtl="1"/>
          <a:r>
            <a:rPr lang="fa-IR" sz="3600" dirty="0">
              <a:cs typeface="B Titr" panose="00000700000000000000" pitchFamily="2" charset="-78"/>
            </a:rPr>
            <a:t>مدیریت توسعه فناوری سلامت</a:t>
          </a:r>
        </a:p>
      </dgm:t>
    </dgm:pt>
    <dgm:pt modelId="{E83F1949-BA81-4D4B-9F3D-61C47491F09D}" type="parTrans" cxnId="{7B6CABB9-48B4-4C79-9D50-7AB66E9B3021}">
      <dgm:prSet/>
      <dgm:spPr/>
      <dgm:t>
        <a:bodyPr/>
        <a:lstStyle/>
        <a:p>
          <a:pPr rtl="1"/>
          <a:endParaRPr lang="fa-IR"/>
        </a:p>
      </dgm:t>
    </dgm:pt>
    <dgm:pt modelId="{4851D5BC-65D0-45EB-80CC-31765678D32C}" type="sibTrans" cxnId="{7B6CABB9-48B4-4C79-9D50-7AB66E9B3021}">
      <dgm:prSet/>
      <dgm:spPr/>
      <dgm:t>
        <a:bodyPr/>
        <a:lstStyle/>
        <a:p>
          <a:pPr rtl="1"/>
          <a:endParaRPr lang="fa-IR"/>
        </a:p>
      </dgm:t>
    </dgm:pt>
    <dgm:pt modelId="{123186D0-BECC-4700-805B-2E8897803C91}">
      <dgm:prSet phldrT="[Text]"/>
      <dgm:spPr/>
      <dgm:t>
        <a:bodyPr/>
        <a:lstStyle/>
        <a:p>
          <a:pPr rtl="1"/>
          <a:r>
            <a:rPr lang="fa-IR" dirty="0">
              <a:cs typeface="B Bardiya" panose="00000400000000000000" pitchFamily="2" charset="-78"/>
            </a:rPr>
            <a:t>دفتر مالکیت فکری و ثبت اختراع</a:t>
          </a:r>
        </a:p>
      </dgm:t>
    </dgm:pt>
    <dgm:pt modelId="{77358530-DAB7-453D-9C50-CBCE962FC130}" type="parTrans" cxnId="{E694194A-4DE8-4024-BD86-5982BCC86E5C}">
      <dgm:prSet/>
      <dgm:spPr/>
      <dgm:t>
        <a:bodyPr/>
        <a:lstStyle/>
        <a:p>
          <a:pPr rtl="1"/>
          <a:endParaRPr lang="fa-IR"/>
        </a:p>
      </dgm:t>
    </dgm:pt>
    <dgm:pt modelId="{A97AE81D-612E-494F-9F82-6CFA2850981C}" type="sibTrans" cxnId="{E694194A-4DE8-4024-BD86-5982BCC86E5C}">
      <dgm:prSet/>
      <dgm:spPr/>
      <dgm:t>
        <a:bodyPr/>
        <a:lstStyle/>
        <a:p>
          <a:pPr rtl="1"/>
          <a:endParaRPr lang="fa-IR"/>
        </a:p>
      </dgm:t>
    </dgm:pt>
    <dgm:pt modelId="{F16CE10C-2150-454D-9CD4-E96B7B0E3C3A}">
      <dgm:prSet phldrT="[Text]"/>
      <dgm:spPr/>
      <dgm:t>
        <a:bodyPr/>
        <a:lstStyle/>
        <a:p>
          <a:pPr rtl="1"/>
          <a:r>
            <a:rPr lang="fa-IR" dirty="0">
              <a:cs typeface="B Bardiya" panose="00000400000000000000" pitchFamily="2" charset="-78"/>
            </a:rPr>
            <a:t>ارتباط با صنعت و جامعه</a:t>
          </a:r>
        </a:p>
      </dgm:t>
    </dgm:pt>
    <dgm:pt modelId="{81523637-3AB4-405C-BC36-54FD8E022AB6}" type="parTrans" cxnId="{8A543D70-E188-4EB0-BC30-CFB135971912}">
      <dgm:prSet/>
      <dgm:spPr/>
      <dgm:t>
        <a:bodyPr/>
        <a:lstStyle/>
        <a:p>
          <a:pPr rtl="1"/>
          <a:endParaRPr lang="fa-IR"/>
        </a:p>
      </dgm:t>
    </dgm:pt>
    <dgm:pt modelId="{715B72B3-0AEE-4473-B175-1A7CB040C2C2}" type="sibTrans" cxnId="{8A543D70-E188-4EB0-BC30-CFB135971912}">
      <dgm:prSet/>
      <dgm:spPr/>
      <dgm:t>
        <a:bodyPr/>
        <a:lstStyle/>
        <a:p>
          <a:pPr rtl="1"/>
          <a:endParaRPr lang="fa-IR"/>
        </a:p>
      </dgm:t>
    </dgm:pt>
    <dgm:pt modelId="{2C12BE03-9B8C-46D9-912E-64208ABDD8D1}">
      <dgm:prSet phldrT="[Text]"/>
      <dgm:spPr/>
      <dgm:t>
        <a:bodyPr/>
        <a:lstStyle/>
        <a:p>
          <a:pPr rtl="1"/>
          <a:r>
            <a:rPr lang="fa-IR" dirty="0">
              <a:cs typeface="B Bardiya" panose="00000400000000000000" pitchFamily="2" charset="-78"/>
            </a:rPr>
            <a:t>مرکز کارآزمایی بالینی</a:t>
          </a:r>
        </a:p>
      </dgm:t>
    </dgm:pt>
    <dgm:pt modelId="{98B40CD6-B65B-45BE-ADF2-12A50D45E3E8}" type="parTrans" cxnId="{1FEC4A5B-4805-4798-A524-2E6FF4FFA669}">
      <dgm:prSet/>
      <dgm:spPr/>
      <dgm:t>
        <a:bodyPr/>
        <a:lstStyle/>
        <a:p>
          <a:pPr rtl="1"/>
          <a:endParaRPr lang="fa-IR"/>
        </a:p>
      </dgm:t>
    </dgm:pt>
    <dgm:pt modelId="{8F79E98E-C109-44CA-B3E2-1A418D17C4A1}" type="sibTrans" cxnId="{1FEC4A5B-4805-4798-A524-2E6FF4FFA669}">
      <dgm:prSet/>
      <dgm:spPr/>
      <dgm:t>
        <a:bodyPr/>
        <a:lstStyle/>
        <a:p>
          <a:pPr rtl="1"/>
          <a:endParaRPr lang="fa-IR"/>
        </a:p>
      </dgm:t>
    </dgm:pt>
    <dgm:pt modelId="{9B5AFEC7-6E52-4608-884C-E1FD074AC729}">
      <dgm:prSet/>
      <dgm:spPr/>
      <dgm:t>
        <a:bodyPr/>
        <a:lstStyle/>
        <a:p>
          <a:pPr rtl="1"/>
          <a:r>
            <a:rPr lang="fa-IR" dirty="0">
              <a:cs typeface="B Bardiya" panose="00000400000000000000" pitchFamily="2" charset="-78"/>
            </a:rPr>
            <a:t>مرکز رشد و نوآوری سلامت</a:t>
          </a:r>
        </a:p>
      </dgm:t>
    </dgm:pt>
    <dgm:pt modelId="{1D7DB3FE-EF73-4177-BAF8-A6407FEDD8A3}" type="parTrans" cxnId="{69B42B71-E3FC-4555-A90F-76C3D9BCC600}">
      <dgm:prSet/>
      <dgm:spPr/>
      <dgm:t>
        <a:bodyPr/>
        <a:lstStyle/>
        <a:p>
          <a:pPr rtl="1"/>
          <a:endParaRPr lang="fa-IR"/>
        </a:p>
      </dgm:t>
    </dgm:pt>
    <dgm:pt modelId="{88992155-025A-49D8-85CF-B21B2B314914}" type="sibTrans" cxnId="{69B42B71-E3FC-4555-A90F-76C3D9BCC600}">
      <dgm:prSet/>
      <dgm:spPr/>
      <dgm:t>
        <a:bodyPr/>
        <a:lstStyle/>
        <a:p>
          <a:pPr rtl="1"/>
          <a:endParaRPr lang="fa-IR"/>
        </a:p>
      </dgm:t>
    </dgm:pt>
    <dgm:pt modelId="{F288DB64-1938-43F9-A3D8-FB8C9460470E}" type="pres">
      <dgm:prSet presAssocID="{E866CFED-C05F-4786-AE55-572D20B33E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D77B45-6389-4EB0-9D5F-1CCEC1C41602}" type="pres">
      <dgm:prSet presAssocID="{EFCE1234-C783-4CCB-8E38-C1A27C100F38}" presName="root1" presStyleCnt="0"/>
      <dgm:spPr/>
    </dgm:pt>
    <dgm:pt modelId="{30205FF3-7658-4746-BCAE-6102900A2172}" type="pres">
      <dgm:prSet presAssocID="{EFCE1234-C783-4CCB-8E38-C1A27C100F38}" presName="LevelOneTextNode" presStyleLbl="node0" presStyleIdx="0" presStyleCnt="1" custScaleY="879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73773-877D-46A8-B117-CFB8536B4106}" type="pres">
      <dgm:prSet presAssocID="{EFCE1234-C783-4CCB-8E38-C1A27C100F38}" presName="level2hierChild" presStyleCnt="0"/>
      <dgm:spPr/>
    </dgm:pt>
    <dgm:pt modelId="{54BA050B-DE62-47CC-B6C8-730D31B702C5}" type="pres">
      <dgm:prSet presAssocID="{77358530-DAB7-453D-9C50-CBCE962FC130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B3A2C0B-D0E9-4BC9-B346-5952792E1CA3}" type="pres">
      <dgm:prSet presAssocID="{77358530-DAB7-453D-9C50-CBCE962FC13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1A5909E-78CB-4397-963A-3D7218CE812A}" type="pres">
      <dgm:prSet presAssocID="{123186D0-BECC-4700-805B-2E8897803C91}" presName="root2" presStyleCnt="0"/>
      <dgm:spPr/>
    </dgm:pt>
    <dgm:pt modelId="{0ECD3471-957C-42D0-88B9-C5B858DC4397}" type="pres">
      <dgm:prSet presAssocID="{123186D0-BECC-4700-805B-2E8897803C9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D91EF-3FB9-425C-B9DE-5D3C3DE8D06C}" type="pres">
      <dgm:prSet presAssocID="{123186D0-BECC-4700-805B-2E8897803C91}" presName="level3hierChild" presStyleCnt="0"/>
      <dgm:spPr/>
    </dgm:pt>
    <dgm:pt modelId="{48889459-C16B-48E1-B184-DC2B1A0233B9}" type="pres">
      <dgm:prSet presAssocID="{1D7DB3FE-EF73-4177-BAF8-A6407FEDD8A3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F4CB7F2-CD3D-4769-A0B0-25A5E12532A7}" type="pres">
      <dgm:prSet presAssocID="{1D7DB3FE-EF73-4177-BAF8-A6407FEDD8A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0AABE88-039C-4EAF-9F00-684E14F6E1B6}" type="pres">
      <dgm:prSet presAssocID="{9B5AFEC7-6E52-4608-884C-E1FD074AC729}" presName="root2" presStyleCnt="0"/>
      <dgm:spPr/>
    </dgm:pt>
    <dgm:pt modelId="{AA0A08AF-4960-401B-B1F8-9D66E626B79A}" type="pres">
      <dgm:prSet presAssocID="{9B5AFEC7-6E52-4608-884C-E1FD074AC72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41ACF-86CC-4289-AB85-57A19D519116}" type="pres">
      <dgm:prSet presAssocID="{9B5AFEC7-6E52-4608-884C-E1FD074AC729}" presName="level3hierChild" presStyleCnt="0"/>
      <dgm:spPr/>
    </dgm:pt>
    <dgm:pt modelId="{6784CFEA-6E2E-4F28-8D28-72A180F9055B}" type="pres">
      <dgm:prSet presAssocID="{81523637-3AB4-405C-BC36-54FD8E022AB6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58483535-D000-4C76-8CEE-F87E966BC5CD}" type="pres">
      <dgm:prSet presAssocID="{81523637-3AB4-405C-BC36-54FD8E022AB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C47EC72-B0FA-4399-BC79-93B663767B7B}" type="pres">
      <dgm:prSet presAssocID="{F16CE10C-2150-454D-9CD4-E96B7B0E3C3A}" presName="root2" presStyleCnt="0"/>
      <dgm:spPr/>
    </dgm:pt>
    <dgm:pt modelId="{B8893888-3052-451B-AC2D-2E9AD5A061D3}" type="pres">
      <dgm:prSet presAssocID="{F16CE10C-2150-454D-9CD4-E96B7B0E3C3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B427C2-D19E-4AF4-AB5D-29A3BABC6F82}" type="pres">
      <dgm:prSet presAssocID="{F16CE10C-2150-454D-9CD4-E96B7B0E3C3A}" presName="level3hierChild" presStyleCnt="0"/>
      <dgm:spPr/>
    </dgm:pt>
    <dgm:pt modelId="{2CB7AEBD-392E-457C-BA90-2A9027B262BC}" type="pres">
      <dgm:prSet presAssocID="{98B40CD6-B65B-45BE-ADF2-12A50D45E3E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835F5E7-0B68-4288-92CB-1282366831AC}" type="pres">
      <dgm:prSet presAssocID="{98B40CD6-B65B-45BE-ADF2-12A50D45E3E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DF41CDA-24FD-4FF2-80CE-F8175A3011D9}" type="pres">
      <dgm:prSet presAssocID="{2C12BE03-9B8C-46D9-912E-64208ABDD8D1}" presName="root2" presStyleCnt="0"/>
      <dgm:spPr/>
    </dgm:pt>
    <dgm:pt modelId="{9A5E8C40-E246-4889-8E0D-8EE8E87A3B07}" type="pres">
      <dgm:prSet presAssocID="{2C12BE03-9B8C-46D9-912E-64208ABDD8D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F86899-4C31-460F-9D0A-DD09636C601D}" type="pres">
      <dgm:prSet presAssocID="{2C12BE03-9B8C-46D9-912E-64208ABDD8D1}" presName="level3hierChild" presStyleCnt="0"/>
      <dgm:spPr/>
    </dgm:pt>
  </dgm:ptLst>
  <dgm:cxnLst>
    <dgm:cxn modelId="{6F26E8A8-6DF2-40BF-B408-684C84B356F6}" type="presOf" srcId="{E866CFED-C05F-4786-AE55-572D20B33ECD}" destId="{F288DB64-1938-43F9-A3D8-FB8C9460470E}" srcOrd="0" destOrd="0" presId="urn:microsoft.com/office/officeart/2008/layout/HorizontalMultiLevelHierarchy"/>
    <dgm:cxn modelId="{03A8A476-73E9-462B-BC16-9D647E0ED047}" type="presOf" srcId="{2C12BE03-9B8C-46D9-912E-64208ABDD8D1}" destId="{9A5E8C40-E246-4889-8E0D-8EE8E87A3B07}" srcOrd="0" destOrd="0" presId="urn:microsoft.com/office/officeart/2008/layout/HorizontalMultiLevelHierarchy"/>
    <dgm:cxn modelId="{0A6EF3DC-0591-4C68-99ED-324ACF001672}" type="presOf" srcId="{9B5AFEC7-6E52-4608-884C-E1FD074AC729}" destId="{AA0A08AF-4960-401B-B1F8-9D66E626B79A}" srcOrd="0" destOrd="0" presId="urn:microsoft.com/office/officeart/2008/layout/HorizontalMultiLevelHierarchy"/>
    <dgm:cxn modelId="{952C3AC5-8564-42A3-9534-BA4F98A231F2}" type="presOf" srcId="{81523637-3AB4-405C-BC36-54FD8E022AB6}" destId="{6784CFEA-6E2E-4F28-8D28-72A180F9055B}" srcOrd="0" destOrd="0" presId="urn:microsoft.com/office/officeart/2008/layout/HorizontalMultiLevelHierarchy"/>
    <dgm:cxn modelId="{EDD3F404-BA47-49B8-A25A-90B05A861C17}" type="presOf" srcId="{98B40CD6-B65B-45BE-ADF2-12A50D45E3E8}" destId="{2CB7AEBD-392E-457C-BA90-2A9027B262BC}" srcOrd="0" destOrd="0" presId="urn:microsoft.com/office/officeart/2008/layout/HorizontalMultiLevelHierarchy"/>
    <dgm:cxn modelId="{C4DF1DBD-DD32-44A7-B7AB-76540F9773E1}" type="presOf" srcId="{F16CE10C-2150-454D-9CD4-E96B7B0E3C3A}" destId="{B8893888-3052-451B-AC2D-2E9AD5A061D3}" srcOrd="0" destOrd="0" presId="urn:microsoft.com/office/officeart/2008/layout/HorizontalMultiLevelHierarchy"/>
    <dgm:cxn modelId="{48898911-BDAA-4BBD-B075-32E83691EA26}" type="presOf" srcId="{98B40CD6-B65B-45BE-ADF2-12A50D45E3E8}" destId="{1835F5E7-0B68-4288-92CB-1282366831AC}" srcOrd="1" destOrd="0" presId="urn:microsoft.com/office/officeart/2008/layout/HorizontalMultiLevelHierarchy"/>
    <dgm:cxn modelId="{9C8F26FF-4851-4850-8951-9BA8654893F9}" type="presOf" srcId="{123186D0-BECC-4700-805B-2E8897803C91}" destId="{0ECD3471-957C-42D0-88B9-C5B858DC4397}" srcOrd="0" destOrd="0" presId="urn:microsoft.com/office/officeart/2008/layout/HorizontalMultiLevelHierarchy"/>
    <dgm:cxn modelId="{08215983-24EE-4196-9608-9B250A7E559D}" type="presOf" srcId="{1D7DB3FE-EF73-4177-BAF8-A6407FEDD8A3}" destId="{48889459-C16B-48E1-B184-DC2B1A0233B9}" srcOrd="0" destOrd="0" presId="urn:microsoft.com/office/officeart/2008/layout/HorizontalMultiLevelHierarchy"/>
    <dgm:cxn modelId="{CCDEDAD4-36DD-4E2A-A394-C7483001B248}" type="presOf" srcId="{81523637-3AB4-405C-BC36-54FD8E022AB6}" destId="{58483535-D000-4C76-8CEE-F87E966BC5CD}" srcOrd="1" destOrd="0" presId="urn:microsoft.com/office/officeart/2008/layout/HorizontalMultiLevelHierarchy"/>
    <dgm:cxn modelId="{7B6CABB9-48B4-4C79-9D50-7AB66E9B3021}" srcId="{E866CFED-C05F-4786-AE55-572D20B33ECD}" destId="{EFCE1234-C783-4CCB-8E38-C1A27C100F38}" srcOrd="0" destOrd="0" parTransId="{E83F1949-BA81-4D4B-9F3D-61C47491F09D}" sibTransId="{4851D5BC-65D0-45EB-80CC-31765678D32C}"/>
    <dgm:cxn modelId="{E694194A-4DE8-4024-BD86-5982BCC86E5C}" srcId="{EFCE1234-C783-4CCB-8E38-C1A27C100F38}" destId="{123186D0-BECC-4700-805B-2E8897803C91}" srcOrd="0" destOrd="0" parTransId="{77358530-DAB7-453D-9C50-CBCE962FC130}" sibTransId="{A97AE81D-612E-494F-9F82-6CFA2850981C}"/>
    <dgm:cxn modelId="{D059BA70-E94E-4512-B0E0-7F58BB52947A}" type="presOf" srcId="{1D7DB3FE-EF73-4177-BAF8-A6407FEDD8A3}" destId="{8F4CB7F2-CD3D-4769-A0B0-25A5E12532A7}" srcOrd="1" destOrd="0" presId="urn:microsoft.com/office/officeart/2008/layout/HorizontalMultiLevelHierarchy"/>
    <dgm:cxn modelId="{69B42B71-E3FC-4555-A90F-76C3D9BCC600}" srcId="{EFCE1234-C783-4CCB-8E38-C1A27C100F38}" destId="{9B5AFEC7-6E52-4608-884C-E1FD074AC729}" srcOrd="1" destOrd="0" parTransId="{1D7DB3FE-EF73-4177-BAF8-A6407FEDD8A3}" sibTransId="{88992155-025A-49D8-85CF-B21B2B314914}"/>
    <dgm:cxn modelId="{ACF3387A-3581-4D0E-94DD-F51E04EF5D98}" type="presOf" srcId="{77358530-DAB7-453D-9C50-CBCE962FC130}" destId="{54BA050B-DE62-47CC-B6C8-730D31B702C5}" srcOrd="0" destOrd="0" presId="urn:microsoft.com/office/officeart/2008/layout/HorizontalMultiLevelHierarchy"/>
    <dgm:cxn modelId="{1FEC4A5B-4805-4798-A524-2E6FF4FFA669}" srcId="{EFCE1234-C783-4CCB-8E38-C1A27C100F38}" destId="{2C12BE03-9B8C-46D9-912E-64208ABDD8D1}" srcOrd="3" destOrd="0" parTransId="{98B40CD6-B65B-45BE-ADF2-12A50D45E3E8}" sibTransId="{8F79E98E-C109-44CA-B3E2-1A418D17C4A1}"/>
    <dgm:cxn modelId="{76900AD3-6548-4973-AE34-D6D9C2FB5FE4}" type="presOf" srcId="{EFCE1234-C783-4CCB-8E38-C1A27C100F38}" destId="{30205FF3-7658-4746-BCAE-6102900A2172}" srcOrd="0" destOrd="0" presId="urn:microsoft.com/office/officeart/2008/layout/HorizontalMultiLevelHierarchy"/>
    <dgm:cxn modelId="{8A543D70-E188-4EB0-BC30-CFB135971912}" srcId="{EFCE1234-C783-4CCB-8E38-C1A27C100F38}" destId="{F16CE10C-2150-454D-9CD4-E96B7B0E3C3A}" srcOrd="2" destOrd="0" parTransId="{81523637-3AB4-405C-BC36-54FD8E022AB6}" sibTransId="{715B72B3-0AEE-4473-B175-1A7CB040C2C2}"/>
    <dgm:cxn modelId="{FE28F322-4490-48BB-A5BC-01C0F460BF44}" type="presOf" srcId="{77358530-DAB7-453D-9C50-CBCE962FC130}" destId="{FB3A2C0B-D0E9-4BC9-B346-5952792E1CA3}" srcOrd="1" destOrd="0" presId="urn:microsoft.com/office/officeart/2008/layout/HorizontalMultiLevelHierarchy"/>
    <dgm:cxn modelId="{C1E9ED5F-7916-419C-89F3-79C09DC563C8}" type="presParOf" srcId="{F288DB64-1938-43F9-A3D8-FB8C9460470E}" destId="{8BD77B45-6389-4EB0-9D5F-1CCEC1C41602}" srcOrd="0" destOrd="0" presId="urn:microsoft.com/office/officeart/2008/layout/HorizontalMultiLevelHierarchy"/>
    <dgm:cxn modelId="{3E5FF6CE-9982-4E56-8B5C-FC98DD63809E}" type="presParOf" srcId="{8BD77B45-6389-4EB0-9D5F-1CCEC1C41602}" destId="{30205FF3-7658-4746-BCAE-6102900A2172}" srcOrd="0" destOrd="0" presId="urn:microsoft.com/office/officeart/2008/layout/HorizontalMultiLevelHierarchy"/>
    <dgm:cxn modelId="{3A7AAA21-148F-449C-BB44-5F2EAF77CE19}" type="presParOf" srcId="{8BD77B45-6389-4EB0-9D5F-1CCEC1C41602}" destId="{3F173773-877D-46A8-B117-CFB8536B4106}" srcOrd="1" destOrd="0" presId="urn:microsoft.com/office/officeart/2008/layout/HorizontalMultiLevelHierarchy"/>
    <dgm:cxn modelId="{0778505E-3D8C-43B6-BE4C-116AA8C10BA1}" type="presParOf" srcId="{3F173773-877D-46A8-B117-CFB8536B4106}" destId="{54BA050B-DE62-47CC-B6C8-730D31B702C5}" srcOrd="0" destOrd="0" presId="urn:microsoft.com/office/officeart/2008/layout/HorizontalMultiLevelHierarchy"/>
    <dgm:cxn modelId="{21F15BE4-C985-426E-9554-5C7FCA80AB4A}" type="presParOf" srcId="{54BA050B-DE62-47CC-B6C8-730D31B702C5}" destId="{FB3A2C0B-D0E9-4BC9-B346-5952792E1CA3}" srcOrd="0" destOrd="0" presId="urn:microsoft.com/office/officeart/2008/layout/HorizontalMultiLevelHierarchy"/>
    <dgm:cxn modelId="{530EDE2D-3318-411C-86D9-131500AE58E5}" type="presParOf" srcId="{3F173773-877D-46A8-B117-CFB8536B4106}" destId="{01A5909E-78CB-4397-963A-3D7218CE812A}" srcOrd="1" destOrd="0" presId="urn:microsoft.com/office/officeart/2008/layout/HorizontalMultiLevelHierarchy"/>
    <dgm:cxn modelId="{48717C3F-1D67-403E-8997-8C501DEEB521}" type="presParOf" srcId="{01A5909E-78CB-4397-963A-3D7218CE812A}" destId="{0ECD3471-957C-42D0-88B9-C5B858DC4397}" srcOrd="0" destOrd="0" presId="urn:microsoft.com/office/officeart/2008/layout/HorizontalMultiLevelHierarchy"/>
    <dgm:cxn modelId="{57401186-6E04-4075-918F-ABDB09639F57}" type="presParOf" srcId="{01A5909E-78CB-4397-963A-3D7218CE812A}" destId="{117D91EF-3FB9-425C-B9DE-5D3C3DE8D06C}" srcOrd="1" destOrd="0" presId="urn:microsoft.com/office/officeart/2008/layout/HorizontalMultiLevelHierarchy"/>
    <dgm:cxn modelId="{8DCEF872-08FE-4E70-B306-1F8437010158}" type="presParOf" srcId="{3F173773-877D-46A8-B117-CFB8536B4106}" destId="{48889459-C16B-48E1-B184-DC2B1A0233B9}" srcOrd="2" destOrd="0" presId="urn:microsoft.com/office/officeart/2008/layout/HorizontalMultiLevelHierarchy"/>
    <dgm:cxn modelId="{BAD47743-7197-4C1C-8AFB-2F14CDC70B3D}" type="presParOf" srcId="{48889459-C16B-48E1-B184-DC2B1A0233B9}" destId="{8F4CB7F2-CD3D-4769-A0B0-25A5E12532A7}" srcOrd="0" destOrd="0" presId="urn:microsoft.com/office/officeart/2008/layout/HorizontalMultiLevelHierarchy"/>
    <dgm:cxn modelId="{1754DD3A-D72E-4BBE-94AF-C0B8AE537FC3}" type="presParOf" srcId="{3F173773-877D-46A8-B117-CFB8536B4106}" destId="{60AABE88-039C-4EAF-9F00-684E14F6E1B6}" srcOrd="3" destOrd="0" presId="urn:microsoft.com/office/officeart/2008/layout/HorizontalMultiLevelHierarchy"/>
    <dgm:cxn modelId="{5339D0C0-A372-4AEA-86C7-038AE806B8B3}" type="presParOf" srcId="{60AABE88-039C-4EAF-9F00-684E14F6E1B6}" destId="{AA0A08AF-4960-401B-B1F8-9D66E626B79A}" srcOrd="0" destOrd="0" presId="urn:microsoft.com/office/officeart/2008/layout/HorizontalMultiLevelHierarchy"/>
    <dgm:cxn modelId="{0FF76F9E-99CD-4BC3-9B83-3301B0144D49}" type="presParOf" srcId="{60AABE88-039C-4EAF-9F00-684E14F6E1B6}" destId="{F6C41ACF-86CC-4289-AB85-57A19D519116}" srcOrd="1" destOrd="0" presId="urn:microsoft.com/office/officeart/2008/layout/HorizontalMultiLevelHierarchy"/>
    <dgm:cxn modelId="{1A81A7B2-33C2-40D8-B562-537B4302AC2E}" type="presParOf" srcId="{3F173773-877D-46A8-B117-CFB8536B4106}" destId="{6784CFEA-6E2E-4F28-8D28-72A180F9055B}" srcOrd="4" destOrd="0" presId="urn:microsoft.com/office/officeart/2008/layout/HorizontalMultiLevelHierarchy"/>
    <dgm:cxn modelId="{B127FC5C-B37B-46B5-AD83-835313C500FA}" type="presParOf" srcId="{6784CFEA-6E2E-4F28-8D28-72A180F9055B}" destId="{58483535-D000-4C76-8CEE-F87E966BC5CD}" srcOrd="0" destOrd="0" presId="urn:microsoft.com/office/officeart/2008/layout/HorizontalMultiLevelHierarchy"/>
    <dgm:cxn modelId="{13CA2241-91EB-48AA-AB32-76D19566A532}" type="presParOf" srcId="{3F173773-877D-46A8-B117-CFB8536B4106}" destId="{1C47EC72-B0FA-4399-BC79-93B663767B7B}" srcOrd="5" destOrd="0" presId="urn:microsoft.com/office/officeart/2008/layout/HorizontalMultiLevelHierarchy"/>
    <dgm:cxn modelId="{F613705F-C09B-41A2-B204-60FE2342D39E}" type="presParOf" srcId="{1C47EC72-B0FA-4399-BC79-93B663767B7B}" destId="{B8893888-3052-451B-AC2D-2E9AD5A061D3}" srcOrd="0" destOrd="0" presId="urn:microsoft.com/office/officeart/2008/layout/HorizontalMultiLevelHierarchy"/>
    <dgm:cxn modelId="{65DD3079-2C08-4DED-8E03-B729E59D4E1C}" type="presParOf" srcId="{1C47EC72-B0FA-4399-BC79-93B663767B7B}" destId="{A7B427C2-D19E-4AF4-AB5D-29A3BABC6F82}" srcOrd="1" destOrd="0" presId="urn:microsoft.com/office/officeart/2008/layout/HorizontalMultiLevelHierarchy"/>
    <dgm:cxn modelId="{B98FFE10-E9FF-49FF-B579-B331BEE38B1A}" type="presParOf" srcId="{3F173773-877D-46A8-B117-CFB8536B4106}" destId="{2CB7AEBD-392E-457C-BA90-2A9027B262BC}" srcOrd="6" destOrd="0" presId="urn:microsoft.com/office/officeart/2008/layout/HorizontalMultiLevelHierarchy"/>
    <dgm:cxn modelId="{6E3BCAA2-A991-46AA-BDE9-68F529607C13}" type="presParOf" srcId="{2CB7AEBD-392E-457C-BA90-2A9027B262BC}" destId="{1835F5E7-0B68-4288-92CB-1282366831AC}" srcOrd="0" destOrd="0" presId="urn:microsoft.com/office/officeart/2008/layout/HorizontalMultiLevelHierarchy"/>
    <dgm:cxn modelId="{028413A7-9AB9-4B3C-AA5D-64624803FCD9}" type="presParOf" srcId="{3F173773-877D-46A8-B117-CFB8536B4106}" destId="{9DF41CDA-24FD-4FF2-80CE-F8175A3011D9}" srcOrd="7" destOrd="0" presId="urn:microsoft.com/office/officeart/2008/layout/HorizontalMultiLevelHierarchy"/>
    <dgm:cxn modelId="{ABDBE85E-9D60-4A76-B8AC-AC8F88B91137}" type="presParOf" srcId="{9DF41CDA-24FD-4FF2-80CE-F8175A3011D9}" destId="{9A5E8C40-E246-4889-8E0D-8EE8E87A3B07}" srcOrd="0" destOrd="0" presId="urn:microsoft.com/office/officeart/2008/layout/HorizontalMultiLevelHierarchy"/>
    <dgm:cxn modelId="{33B1A33E-F00C-494B-8F85-E6E6142E8ADF}" type="presParOf" srcId="{9DF41CDA-24FD-4FF2-80CE-F8175A3011D9}" destId="{88F86899-4C31-460F-9D0A-DD09636C60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7AEBD-392E-457C-BA90-2A9027B262BC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>
        <a:off x="2839188" y="3623405"/>
        <a:ext cx="102256" cy="102256"/>
      </dsp:txXfrm>
    </dsp:sp>
    <dsp:sp modelId="{6784CFEA-6E2E-4F28-8D28-72A180F9055B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2866995" y="3007745"/>
        <a:ext cx="46642" cy="46642"/>
      </dsp:txXfrm>
    </dsp:sp>
    <dsp:sp modelId="{48889459-C16B-48E1-B184-DC2B1A0233B9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2866995" y="2364279"/>
        <a:ext cx="46642" cy="46642"/>
      </dsp:txXfrm>
    </dsp:sp>
    <dsp:sp modelId="{54BA050B-DE62-47CC-B6C8-730D31B702C5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>
        <a:off x="2839188" y="1693005"/>
        <a:ext cx="102256" cy="102256"/>
      </dsp:txXfrm>
    </dsp:sp>
    <dsp:sp modelId="{30205FF3-7658-4746-BCAE-6102900A2172}">
      <dsp:nvSpPr>
        <dsp:cNvPr id="0" name=""/>
        <dsp:cNvSpPr/>
      </dsp:nvSpPr>
      <dsp:spPr>
        <a:xfrm rot="16200000">
          <a:off x="-344871" y="2194560"/>
          <a:ext cx="4765446" cy="1029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>
              <a:cs typeface="B Titr" panose="00000700000000000000" pitchFamily="2" charset="-78"/>
            </a:rPr>
            <a:t>مدیریت توسعه فناوری سلامت</a:t>
          </a:r>
        </a:p>
      </dsp:txBody>
      <dsp:txXfrm>
        <a:off x="-344871" y="2194560"/>
        <a:ext cx="4765446" cy="1029546"/>
      </dsp:txXfrm>
    </dsp:sp>
    <dsp:sp modelId="{0ECD3471-957C-42D0-88B9-C5B858DC4397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>
              <a:cs typeface="B Bardiya" panose="00000400000000000000" pitchFamily="2" charset="-78"/>
            </a:rPr>
            <a:t>دفتر مالکیت فکری و ثبت اختراع</a:t>
          </a:r>
        </a:p>
      </dsp:txBody>
      <dsp:txXfrm>
        <a:off x="3228008" y="264160"/>
        <a:ext cx="3376913" cy="1029546"/>
      </dsp:txXfrm>
    </dsp:sp>
    <dsp:sp modelId="{AA0A08AF-4960-401B-B1F8-9D66E626B79A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>
              <a:cs typeface="B Bardiya" panose="00000400000000000000" pitchFamily="2" charset="-78"/>
            </a:rPr>
            <a:t>مرکز رشد و نوآوری سلامت</a:t>
          </a:r>
        </a:p>
      </dsp:txBody>
      <dsp:txXfrm>
        <a:off x="3228008" y="1551093"/>
        <a:ext cx="3376913" cy="1029546"/>
      </dsp:txXfrm>
    </dsp:sp>
    <dsp:sp modelId="{B8893888-3052-451B-AC2D-2E9AD5A061D3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>
              <a:cs typeface="B Bardiya" panose="00000400000000000000" pitchFamily="2" charset="-78"/>
            </a:rPr>
            <a:t>ارتباط با صنعت و جامعه</a:t>
          </a:r>
        </a:p>
      </dsp:txBody>
      <dsp:txXfrm>
        <a:off x="3228008" y="2838026"/>
        <a:ext cx="3376913" cy="1029546"/>
      </dsp:txXfrm>
    </dsp:sp>
    <dsp:sp modelId="{9A5E8C40-E246-4889-8E0D-8EE8E87A3B07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>
              <a:cs typeface="B Bardiya" panose="00000400000000000000" pitchFamily="2" charset="-78"/>
            </a:rPr>
            <a:t>مرکز کارآزمایی بالینی</a:t>
          </a:r>
        </a:p>
      </dsp:txBody>
      <dsp:txXfrm>
        <a:off x="3228008" y="4124960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481A-A4E9-4708-BE58-C20EC2832A2A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92B6B-02EB-4DB8-A72B-C4772B2A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5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E250E-1E9B-4E8D-A07B-A072B6F65C6B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443E-4D42-4CF3-A9A8-9B271228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4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443E-4D42-4CF3-A9A8-9B27122825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443E-4D42-4CF3-A9A8-9B27122825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443E-4D42-4CF3-A9A8-9B27122825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443E-4D42-4CF3-A9A8-9B27122825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443E-4D42-4CF3-A9A8-9B27122825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443E-4D42-4CF3-A9A8-9B27122825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7670" y="6330346"/>
            <a:ext cx="3675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07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4765" y="4464495"/>
            <a:ext cx="106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106" y="3818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3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4765" y="4464495"/>
            <a:ext cx="106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106" y="3818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0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4765" y="4464495"/>
            <a:ext cx="106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106" y="3818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04765" y="4464495"/>
            <a:ext cx="106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106" y="3818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04765" y="4464495"/>
            <a:ext cx="106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106" y="3818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04765" y="4464495"/>
            <a:ext cx="106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106" y="3818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1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04765" y="4464495"/>
            <a:ext cx="106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106" y="3818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04765" y="4464495"/>
            <a:ext cx="106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106" y="3818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04765" y="4464495"/>
            <a:ext cx="106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106" y="3818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04765" y="4464495"/>
            <a:ext cx="106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106" y="381873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535" y="6348948"/>
            <a:ext cx="367554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516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23080" y="6221165"/>
            <a:ext cx="367554" cy="365125"/>
          </a:xfrm>
        </p:spPr>
        <p:txBody>
          <a:bodyPr/>
          <a:lstStyle/>
          <a:p>
            <a:fld id="{A446FEB7-E8BF-4A15-9F9D-A94508D7AFAD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8810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9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10</a:t>
            </a:fld>
            <a:endParaRPr lang="en-US"/>
          </a:p>
        </p:txBody>
      </p:sp>
      <p:sp>
        <p:nvSpPr>
          <p:cNvPr id="2" name="AutoShape 2" descr="Salary Structures: Most employees dissatisfied with their salary  structures: Survey - Times of India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076" name="Picture 4" descr="A chart displaying Technology Readiness Levels 1 through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7" y="160338"/>
            <a:ext cx="5651664" cy="623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cientific Research | Open Philanthr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08" y="928383"/>
            <a:ext cx="1881919" cy="14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15853" y="336243"/>
            <a:ext cx="1911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Scientific research</a:t>
            </a:r>
            <a:endParaRPr lang="fa-IR" b="1" dirty="0"/>
          </a:p>
        </p:txBody>
      </p:sp>
      <p:sp>
        <p:nvSpPr>
          <p:cNvPr id="6" name="Rectangle 5"/>
          <p:cNvSpPr/>
          <p:nvPr/>
        </p:nvSpPr>
        <p:spPr>
          <a:xfrm>
            <a:off x="8084762" y="336243"/>
            <a:ext cx="3886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little to no experimental proof of concept</a:t>
            </a:r>
            <a:endParaRPr lang="fa-IR" b="1" dirty="0"/>
          </a:p>
        </p:txBody>
      </p:sp>
      <p:pic>
        <p:nvPicPr>
          <p:cNvPr id="3082" name="Picture 10" descr="scientist man doing research and analysis in a laboratory. cartoon  character. vector illustration Stock Vector | Adobe 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6889" l="8889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6" r="4835"/>
          <a:stretch/>
        </p:blipFill>
        <p:spPr bwMode="auto">
          <a:xfrm>
            <a:off x="8347871" y="2369849"/>
            <a:ext cx="1680178" cy="18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41150" y="2854014"/>
            <a:ext cx="1590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Analytical and laboratory studies</a:t>
            </a:r>
            <a:endParaRPr lang="fa-I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534" y="4687902"/>
            <a:ext cx="2702804" cy="152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The Difference between Component Testing and Unit Testing - javatpoi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62" y="4687902"/>
            <a:ext cx="2702804" cy="15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67" y="928383"/>
            <a:ext cx="2973267" cy="15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32467" y="4216207"/>
            <a:ext cx="2007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Component testing</a:t>
            </a:r>
            <a:endParaRPr lang="fa-IR" b="1" dirty="0"/>
          </a:p>
        </p:txBody>
      </p:sp>
      <p:sp>
        <p:nvSpPr>
          <p:cNvPr id="9" name="Rectangle 8"/>
          <p:cNvSpPr/>
          <p:nvPr/>
        </p:nvSpPr>
        <p:spPr>
          <a:xfrm>
            <a:off x="9751597" y="4216207"/>
            <a:ext cx="177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b="1" dirty="0"/>
              <a:t>Rigorous testing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05371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09671" y="351236"/>
            <a:ext cx="3375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Ready for implementation into an already existing technology</a:t>
            </a:r>
            <a:endParaRPr lang="fa-IR" b="1" dirty="0"/>
          </a:p>
        </p:txBody>
      </p:sp>
      <p:pic>
        <p:nvPicPr>
          <p:cNvPr id="9" name="Picture 2" descr="Collaborative tech lets drones work together to lift heavy loa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6" y="1138322"/>
            <a:ext cx="3480761" cy="20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99" y="3785899"/>
            <a:ext cx="3480762" cy="227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26962" y="3290286"/>
            <a:ext cx="19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Successful mission</a:t>
            </a:r>
            <a:endParaRPr lang="fa-IR" b="1" dirty="0"/>
          </a:p>
        </p:txBody>
      </p:sp>
      <p:sp>
        <p:nvSpPr>
          <p:cNvPr id="8" name="Rectangle 7"/>
          <p:cNvSpPr/>
          <p:nvPr/>
        </p:nvSpPr>
        <p:spPr>
          <a:xfrm>
            <a:off x="583738" y="489736"/>
            <a:ext cx="266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Fully functional prototype</a:t>
            </a:r>
            <a:endParaRPr lang="fa-IR" b="1" dirty="0"/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63" y="1138322"/>
            <a:ext cx="3395463" cy="20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6" y="3785900"/>
            <a:ext cx="3395463" cy="227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20772" y="3187012"/>
            <a:ext cx="1617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working model</a:t>
            </a:r>
            <a:endParaRPr lang="fa-IR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b="11952"/>
          <a:stretch/>
        </p:blipFill>
        <p:spPr bwMode="auto">
          <a:xfrm>
            <a:off x="7149566" y="1138322"/>
            <a:ext cx="5042434" cy="492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48948"/>
            <a:ext cx="440091" cy="336665"/>
          </a:xfrm>
        </p:spPr>
        <p:txBody>
          <a:bodyPr/>
          <a:lstStyle/>
          <a:p>
            <a:fld id="{A446FEB7-E8BF-4A15-9F9D-A94508D7AFAD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7" y="206792"/>
            <a:ext cx="31894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6" y="2247952"/>
            <a:ext cx="3189487" cy="191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5" y="4207400"/>
            <a:ext cx="3189487" cy="178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06792"/>
            <a:ext cx="29772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49" y="2214224"/>
            <a:ext cx="2977213" cy="1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30" y="206792"/>
            <a:ext cx="295501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6" y="2247952"/>
            <a:ext cx="3101893" cy="19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30" y="4207399"/>
            <a:ext cx="2955009" cy="178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540" y="206792"/>
            <a:ext cx="248954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540" y="2247952"/>
            <a:ext cx="2489542" cy="19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858E8B-6276-C335-58AB-3D27A83491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3449" y="4221604"/>
            <a:ext cx="2977213" cy="177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"/>
          <a:stretch/>
        </p:blipFill>
        <p:spPr bwMode="auto">
          <a:xfrm>
            <a:off x="1243013" y="873569"/>
            <a:ext cx="9705975" cy="585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3013" y="351233"/>
            <a:ext cx="2233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https://ris.muq.ac.ir/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0521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795885"/>
            <a:ext cx="97536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204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3013" y="351233"/>
            <a:ext cx="2233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https://ris.muq.ac.ir/</a:t>
            </a:r>
            <a:endParaRPr lang="fa-I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41308"/>
            <a:ext cx="97536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28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407464"/>
            <a:ext cx="97726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1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746773"/>
            <a:ext cx="97726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2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82416"/>
            <a:ext cx="97345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6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351"/>
            <a:ext cx="97536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0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18751" y="177929"/>
            <a:ext cx="1963712" cy="6484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41" y="6462396"/>
            <a:ext cx="367554" cy="365125"/>
          </a:xfrm>
        </p:spPr>
        <p:txBody>
          <a:bodyPr/>
          <a:lstStyle/>
          <a:p>
            <a:fld id="{A446FEB7-E8BF-4A15-9F9D-A94508D7AFAD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0269" y="3746106"/>
            <a:ext cx="41254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Problem: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sz="1700" b="1" dirty="0">
                <a:solidFill>
                  <a:srgbClr val="00B0F0"/>
                </a:solidFill>
              </a:rPr>
              <a:t>A chance for you to did your best</a:t>
            </a:r>
            <a:endParaRPr lang="fa-IR" sz="1700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9" y="1159101"/>
            <a:ext cx="4125423" cy="245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9" y="4188156"/>
            <a:ext cx="4125423" cy="247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40269" y="141761"/>
            <a:ext cx="41254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Problem</a:t>
            </a:r>
            <a:r>
              <a:rPr lang="en-US" dirty="0"/>
              <a:t>: </a:t>
            </a:r>
            <a:r>
              <a:rPr lang="en-US" b="1" dirty="0"/>
              <a:t>A situation, person,  or thing that needs attention and needs to be dealt with or solved</a:t>
            </a:r>
            <a:endParaRPr lang="fa-IR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0"/>
          <a:stretch/>
        </p:blipFill>
        <p:spPr bwMode="auto">
          <a:xfrm>
            <a:off x="5034234" y="177929"/>
            <a:ext cx="4359437" cy="64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42" y="231034"/>
            <a:ext cx="1833562" cy="175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41" y="1833593"/>
            <a:ext cx="1833563" cy="16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532" y="3365354"/>
            <a:ext cx="180430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42" y="5057384"/>
            <a:ext cx="1833562" cy="157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5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1488"/>
            <a:ext cx="97536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4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4" y="6355830"/>
            <a:ext cx="425101" cy="442210"/>
          </a:xfrm>
        </p:spPr>
        <p:txBody>
          <a:bodyPr/>
          <a:lstStyle/>
          <a:p>
            <a:fld id="{A446FEB7-E8BF-4A15-9F9D-A94508D7AFAD}" type="slidenum">
              <a:rPr lang="en-US" smtClean="0"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1963"/>
            <a:ext cx="97536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43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9169493" y="6884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7058129" y="6884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40" y="6430780"/>
            <a:ext cx="460015" cy="396741"/>
          </a:xfrm>
        </p:spPr>
        <p:txBody>
          <a:bodyPr/>
          <a:lstStyle/>
          <a:p>
            <a:fld id="{A446FEB7-E8BF-4A15-9F9D-A94508D7AFAD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870182"/>
              </p:ext>
            </p:extLst>
          </p:nvPr>
        </p:nvGraphicFramePr>
        <p:xfrm>
          <a:off x="-1282738" y="4352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5381729" y="6884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5381729" y="19838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5381729" y="326400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381729" y="45746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9" r="51189" b="16979"/>
          <a:stretch/>
        </p:blipFill>
        <p:spPr bwMode="auto">
          <a:xfrm>
            <a:off x="5432451" y="3315259"/>
            <a:ext cx="1036320" cy="93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50" y="2015661"/>
            <a:ext cx="972027" cy="9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51" y="4620363"/>
            <a:ext cx="1014069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600929" y="691086"/>
            <a:ext cx="350520" cy="103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58129" y="19838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6600929" y="1986486"/>
            <a:ext cx="350520" cy="103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58129" y="32792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12" y="3334907"/>
            <a:ext cx="894714" cy="9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600929" y="3281886"/>
            <a:ext cx="350520" cy="103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58129" y="45746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Rectangle 28"/>
          <p:cNvSpPr/>
          <p:nvPr/>
        </p:nvSpPr>
        <p:spPr>
          <a:xfrm>
            <a:off x="6600929" y="4577286"/>
            <a:ext cx="350520" cy="103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77329" y="691086"/>
            <a:ext cx="350520" cy="10363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69493" y="19838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Rectangle 35"/>
          <p:cNvSpPr/>
          <p:nvPr/>
        </p:nvSpPr>
        <p:spPr>
          <a:xfrm>
            <a:off x="8277329" y="1986486"/>
            <a:ext cx="350520" cy="10363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169493" y="32792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8277329" y="3281886"/>
            <a:ext cx="350520" cy="10363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169493" y="4574643"/>
            <a:ext cx="1097280" cy="103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Rectangle 41"/>
          <p:cNvSpPr/>
          <p:nvPr/>
        </p:nvSpPr>
        <p:spPr>
          <a:xfrm>
            <a:off x="8277329" y="4577286"/>
            <a:ext cx="350520" cy="10363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1402</a:t>
            </a: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02" y="789962"/>
            <a:ext cx="775097" cy="83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343" y="2085362"/>
            <a:ext cx="775097" cy="83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90" y="3385660"/>
            <a:ext cx="629722" cy="82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90" y="4742283"/>
            <a:ext cx="423241" cy="7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8756525" y="706580"/>
            <a:ext cx="350520" cy="103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756525" y="2001980"/>
            <a:ext cx="350520" cy="103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756525" y="3297380"/>
            <a:ext cx="350520" cy="103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756525" y="4592780"/>
            <a:ext cx="350520" cy="103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cs typeface="B Titr" panose="00000700000000000000" pitchFamily="2" charset="-78"/>
              </a:rPr>
              <a:t>1403</a:t>
            </a:r>
          </a:p>
        </p:txBody>
      </p:sp>
      <p:sp>
        <p:nvSpPr>
          <p:cNvPr id="2" name="&quot;No&quot; Symbol 1"/>
          <p:cNvSpPr/>
          <p:nvPr/>
        </p:nvSpPr>
        <p:spPr>
          <a:xfrm>
            <a:off x="7238771" y="4697260"/>
            <a:ext cx="755395" cy="761106"/>
          </a:xfrm>
          <a:prstGeom prst="noSmoking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72" y="2066016"/>
            <a:ext cx="629722" cy="82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62" y="749524"/>
            <a:ext cx="817957" cy="90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&quot;No&quot; Symbol 47"/>
          <p:cNvSpPr/>
          <p:nvPr/>
        </p:nvSpPr>
        <p:spPr>
          <a:xfrm>
            <a:off x="7240235" y="789962"/>
            <a:ext cx="755395" cy="761106"/>
          </a:xfrm>
          <a:prstGeom prst="noSmoking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50" grpId="0" animBg="1"/>
      <p:bldP spid="52" grpId="0" animBg="1"/>
      <p:bldP spid="54" grpId="0" animBg="1"/>
      <p:bldP spid="56" grpId="0" animBg="1"/>
      <p:bldP spid="2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7652" y="163123"/>
            <a:ext cx="2387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b="1" dirty="0">
                <a:latin typeface="Garamond" panose="02020404030301010803" pitchFamily="18" charset="0"/>
                <a:cs typeface="B Nazanin" pitchFamily="2" charset="-78"/>
              </a:rPr>
              <a:t>متشکرم</a:t>
            </a:r>
            <a:endParaRPr lang="en-US" sz="6000" b="1" dirty="0">
              <a:latin typeface="Garamond" pitchFamily="18" charset="0"/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76" y="1178786"/>
            <a:ext cx="8060900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9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431436" y="100377"/>
            <a:ext cx="6464951" cy="6090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97282" y="3080965"/>
            <a:ext cx="5284187" cy="3109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41" y="6462396"/>
            <a:ext cx="367554" cy="365125"/>
          </a:xfrm>
        </p:spPr>
        <p:txBody>
          <a:bodyPr/>
          <a:lstStyle/>
          <a:p>
            <a:fld id="{A446FEB7-E8BF-4A15-9F9D-A94508D7AFA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AutoShape 8" descr="Gram stain | Pathology Tests Explained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2050" name="Picture 2" descr="Idea validation 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t="23772" r="11127"/>
          <a:stretch/>
        </p:blipFill>
        <p:spPr bwMode="auto">
          <a:xfrm>
            <a:off x="165005" y="3851758"/>
            <a:ext cx="2646926" cy="15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56" y="145347"/>
            <a:ext cx="5976242" cy="411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1391" y="4362141"/>
            <a:ext cx="635002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b="1" dirty="0"/>
              <a:t>Feasibility</a:t>
            </a:r>
            <a:r>
              <a:rPr lang="en-US" dirty="0"/>
              <a:t>: Can it be built?</a:t>
            </a:r>
          </a:p>
          <a:p>
            <a:pPr fontAlgn="base"/>
            <a:r>
              <a:rPr lang="en-US" b="1" dirty="0"/>
              <a:t>Viability</a:t>
            </a:r>
            <a:r>
              <a:rPr lang="en-US" dirty="0"/>
              <a:t>: Can you make a business out of it? Will it be sustainable and scalable?</a:t>
            </a:r>
          </a:p>
          <a:p>
            <a:pPr fontAlgn="base"/>
            <a:r>
              <a:rPr lang="en-US" b="1" dirty="0"/>
              <a:t>Desirability</a:t>
            </a:r>
            <a:r>
              <a:rPr lang="en-US" dirty="0"/>
              <a:t>: Do people want your product or service?</a:t>
            </a:r>
          </a:p>
          <a:p>
            <a:pPr fontAlgn="base"/>
            <a:r>
              <a:rPr lang="en-US" b="1" dirty="0"/>
              <a:t>Integrity/Ethics:</a:t>
            </a:r>
            <a:r>
              <a:rPr lang="en-US" dirty="0"/>
              <a:t> How does business impact society and the environment?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" y="37917"/>
            <a:ext cx="5284187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488D34-8FB8-F00F-190B-426D1A874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1931" y="3920392"/>
            <a:ext cx="2536794" cy="15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 animBg="1"/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5BFE4-E855-FA01-B028-66E3ECC4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FEB7-E8BF-4A15-9F9D-A94508D7AFA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81108-7511-46E8-C991-F4B2340CC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1" y="26633"/>
            <a:ext cx="11419641" cy="66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407024" y="3332690"/>
            <a:ext cx="3467412" cy="3014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7392503" y="245766"/>
            <a:ext cx="3467412" cy="3011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1625825" y="3332690"/>
            <a:ext cx="5066823" cy="3014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1625825" y="245764"/>
            <a:ext cx="5066823" cy="3011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41" y="6462396"/>
            <a:ext cx="367554" cy="365125"/>
          </a:xfrm>
        </p:spPr>
        <p:txBody>
          <a:bodyPr/>
          <a:lstStyle/>
          <a:p>
            <a:fld id="{A446FEB7-E8BF-4A15-9F9D-A94508D7AFAD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-248008" y="4554914"/>
            <a:ext cx="3014069" cy="569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Feasibility Types</a:t>
            </a:r>
            <a:endParaRPr lang="fa-IR" sz="2400" b="1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-239467" y="1459444"/>
            <a:ext cx="2996986" cy="569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Feasibility value</a:t>
            </a:r>
            <a:endParaRPr lang="fa-I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13" y="322612"/>
            <a:ext cx="5005745" cy="289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12" y="3377662"/>
            <a:ext cx="5005746" cy="289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 rot="16200000">
            <a:off x="5564226" y="1474434"/>
            <a:ext cx="2967006" cy="569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Added Value</a:t>
            </a:r>
            <a:endParaRPr lang="fa-IR" sz="24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40" y="287705"/>
            <a:ext cx="3376537" cy="294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62" y="3392652"/>
            <a:ext cx="3376536" cy="289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 rot="16200000">
            <a:off x="5540693" y="4554913"/>
            <a:ext cx="3014072" cy="569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Foreign dependency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4096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 animBg="1"/>
      <p:bldP spid="14" grpId="0" animBg="1"/>
      <p:bldP spid="2" grpId="0" animBg="1"/>
      <p:bldP spid="11" grpId="0" animBg="1"/>
      <p:bldP spid="29" grpId="0" animBg="1"/>
      <p:bldP spid="21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405840" y="341025"/>
            <a:ext cx="3200688" cy="61508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1407510" y="2116029"/>
            <a:ext cx="5935870" cy="4375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1407510" y="352343"/>
            <a:ext cx="5935870" cy="1621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41" y="6462396"/>
            <a:ext cx="367554" cy="365125"/>
          </a:xfrm>
        </p:spPr>
        <p:txBody>
          <a:bodyPr/>
          <a:lstStyle/>
          <a:p>
            <a:fld id="{A446FEB7-E8BF-4A15-9F9D-A94508D7AFAD}" type="slidenum">
              <a:rPr lang="en-US" smtClean="0"/>
              <a:t>6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2"/>
          <a:stretch/>
        </p:blipFill>
        <p:spPr bwMode="auto">
          <a:xfrm>
            <a:off x="8243506" y="1960039"/>
            <a:ext cx="1525356" cy="11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8254" y="352343"/>
            <a:ext cx="4072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Proof of Concept (POC) - </a:t>
            </a:r>
            <a:r>
              <a:rPr lang="en-US" dirty="0"/>
              <a:t>Testing the Idea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1498254" y="750490"/>
            <a:ext cx="358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en-US" b="1" dirty="0"/>
              <a:t>Prototype - </a:t>
            </a:r>
            <a:r>
              <a:rPr lang="en-US" dirty="0"/>
              <a:t>Bringing the Idea to Life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8254" y="1156260"/>
            <a:ext cx="4199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en-US" b="1" dirty="0"/>
              <a:t>Pilot </a:t>
            </a:r>
            <a:r>
              <a:rPr lang="en-US" dirty="0"/>
              <a:t>- Testing in a Controlled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8254" y="1562031"/>
            <a:ext cx="584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en-US" b="1" dirty="0"/>
              <a:t>Minimum Viable Product (MVP) </a:t>
            </a:r>
            <a:r>
              <a:rPr lang="en-US" dirty="0"/>
              <a:t>- The Initial Step to Market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5" t="36919" b="33511"/>
          <a:stretch/>
        </p:blipFill>
        <p:spPr bwMode="auto">
          <a:xfrm>
            <a:off x="7954955" y="758113"/>
            <a:ext cx="1993691" cy="5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60165" y="432103"/>
            <a:ext cx="291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Smartwatch</a:t>
            </a:r>
            <a:r>
              <a:rPr lang="en-US" b="1" dirty="0"/>
              <a:t> Battery Life Test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7468553" y="1340926"/>
            <a:ext cx="2905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Smartwatch</a:t>
            </a:r>
            <a:r>
              <a:rPr lang="en-US" b="1" dirty="0"/>
              <a:t> Design </a:t>
            </a:r>
          </a:p>
          <a:p>
            <a:pPr algn="ctr"/>
            <a:r>
              <a:rPr lang="en-US" b="1" dirty="0"/>
              <a:t>and Functionality</a:t>
            </a:r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5" b="95500" l="75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77" y="3419111"/>
            <a:ext cx="2577848" cy="12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68553" y="3110680"/>
            <a:ext cx="3137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Limited Release of </a:t>
            </a:r>
            <a:r>
              <a:rPr lang="en-US" b="1" dirty="0" err="1"/>
              <a:t>Smartwatch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7666652" y="4640848"/>
            <a:ext cx="274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Market-Ready </a:t>
            </a:r>
            <a:r>
              <a:rPr lang="en-US" b="1" dirty="0" err="1"/>
              <a:t>Smartwatch</a:t>
            </a:r>
            <a:endParaRPr lang="fa-I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05" y="5045542"/>
            <a:ext cx="2460592" cy="138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b="11952"/>
          <a:stretch/>
        </p:blipFill>
        <p:spPr bwMode="auto">
          <a:xfrm>
            <a:off x="1490186" y="2250939"/>
            <a:ext cx="5795033" cy="408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0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2" grpId="0" animBg="1"/>
      <p:bldP spid="3" grpId="0"/>
      <p:bldP spid="7" grpId="0"/>
      <p:bldP spid="8" grpId="0"/>
      <p:bldP spid="2" grpId="0"/>
      <p:bldP spid="4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5" y="6348948"/>
            <a:ext cx="470072" cy="321675"/>
          </a:xfrm>
        </p:spPr>
        <p:txBody>
          <a:bodyPr/>
          <a:lstStyle/>
          <a:p>
            <a:fld id="{A446FEB7-E8BF-4A15-9F9D-A94508D7AFAD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The graphic shows the Level of Involvement of Government, Industry, Investors and Banks versus Technology Risk over FY21, and divided over 5 periods: Research &amp; Development (TRL 1-4); Field Validation &amp; Demonstration (TRL 5-6); Scale-Up &amp; Commercial Lau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5" y="528899"/>
            <a:ext cx="11762435" cy="54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4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99118" y="678298"/>
            <a:ext cx="5816497" cy="5347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389741" y="678298"/>
            <a:ext cx="5442399" cy="5347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5" y="6348948"/>
            <a:ext cx="470072" cy="321675"/>
          </a:xfrm>
        </p:spPr>
        <p:txBody>
          <a:bodyPr/>
          <a:lstStyle/>
          <a:p>
            <a:fld id="{A446FEB7-E8BF-4A15-9F9D-A94508D7AFAD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4022" y="736388"/>
            <a:ext cx="5333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+mj-cs"/>
              </a:rPr>
              <a:t>The Valley of Death (</a:t>
            </a:r>
            <a:r>
              <a:rPr lang="en-US" dirty="0" err="1">
                <a:latin typeface="Aharoni" panose="02010803020104030203" pitchFamily="2" charset="-79"/>
                <a:cs typeface="+mj-cs"/>
              </a:rPr>
              <a:t>VoD</a:t>
            </a:r>
            <a:r>
              <a:rPr lang="en-US" dirty="0">
                <a:latin typeface="Aharoni" panose="02010803020104030203" pitchFamily="2" charset="-79"/>
                <a:cs typeface="+mj-cs"/>
              </a:rPr>
              <a:t>) reflects a series of challenges facing technology-based companies during their early development stages.</a:t>
            </a:r>
            <a:endParaRPr lang="fa-IR" dirty="0">
              <a:latin typeface="Aharoni" panose="02010803020104030203" pitchFamily="2" charset="-79"/>
              <a:cs typeface="+mj-cs"/>
            </a:endParaRPr>
          </a:p>
        </p:txBody>
      </p:sp>
      <p:pic>
        <p:nvPicPr>
          <p:cNvPr id="2052" name="Picture 4" descr="Fi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4" y="1659718"/>
            <a:ext cx="5014210" cy="42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siness-team-tem-cartoon-characters-vector-illustration-57822339 - Realty  Leaders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94" y="1047630"/>
            <a:ext cx="2817182" cy="22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9118" y="736388"/>
            <a:ext cx="32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+mj-cs"/>
              </a:rPr>
              <a:t>Experienced team members</a:t>
            </a:r>
            <a:endParaRPr lang="fa-IR" dirty="0">
              <a:latin typeface="Aharoni" panose="02010803020104030203" pitchFamily="2" charset="-79"/>
              <a:cs typeface="+mj-cs"/>
            </a:endParaRPr>
          </a:p>
        </p:txBody>
      </p:sp>
      <p:pic>
        <p:nvPicPr>
          <p:cNvPr id="2058" name="Picture 10" descr="Questions to Ask at The Annual Shareholders' Meeting | E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3923642"/>
            <a:ext cx="2816477" cy="194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34571" y="3413709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+mj-cs"/>
              </a:rPr>
              <a:t>Shareholder's agreement</a:t>
            </a:r>
            <a:endParaRPr lang="fa-IR" dirty="0">
              <a:latin typeface="Aharoni" panose="02010803020104030203" pitchFamily="2" charset="-79"/>
              <a:cs typeface="+mj-cs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196" y="1137732"/>
            <a:ext cx="2662004" cy="221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70558" y="736388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+mj-cs"/>
              </a:rPr>
              <a:t>Industry expertise</a:t>
            </a:r>
            <a:endParaRPr lang="fa-IR" dirty="0">
              <a:latin typeface="Aharoni" panose="02010803020104030203" pitchFamily="2" charset="-79"/>
              <a:cs typeface="+mj-cs"/>
            </a:endParaRPr>
          </a:p>
        </p:txBody>
      </p:sp>
      <p:pic>
        <p:nvPicPr>
          <p:cNvPr id="2063" name="Picture 15" descr="Page 8 | Lawyer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r="1"/>
          <a:stretch/>
        </p:blipFill>
        <p:spPr bwMode="auto">
          <a:xfrm>
            <a:off x="8973196" y="3878671"/>
            <a:ext cx="2662004" cy="21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223613" y="3430340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+mj-cs"/>
              </a:rPr>
              <a:t>Legal practitioner </a:t>
            </a:r>
            <a:endParaRPr lang="fa-IR" dirty="0">
              <a:latin typeface="Aharoni" panose="02010803020104030203" pitchFamily="2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29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2" grpId="0"/>
      <p:bldP spid="3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535" y="6348948"/>
            <a:ext cx="470072" cy="321675"/>
          </a:xfrm>
        </p:spPr>
        <p:txBody>
          <a:bodyPr/>
          <a:lstStyle/>
          <a:p>
            <a:fld id="{A446FEB7-E8BF-4A15-9F9D-A94508D7AFA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23" y="253167"/>
            <a:ext cx="10438730" cy="605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62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10019</TotalTime>
  <Words>240</Words>
  <Application>Microsoft Office PowerPoint</Application>
  <PresentationFormat>Widescreen</PresentationFormat>
  <Paragraphs>81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Aharoni</vt:lpstr>
      <vt:lpstr>Arial</vt:lpstr>
      <vt:lpstr>B Bardiya</vt:lpstr>
      <vt:lpstr>B Nazanin</vt:lpstr>
      <vt:lpstr>B Titr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Narjes</dc:creator>
  <cp:lastModifiedBy>user</cp:lastModifiedBy>
  <cp:revision>604</cp:revision>
  <dcterms:created xsi:type="dcterms:W3CDTF">2020-04-19T19:13:47Z</dcterms:created>
  <dcterms:modified xsi:type="dcterms:W3CDTF">2024-10-05T08:53:46Z</dcterms:modified>
</cp:coreProperties>
</file>